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wcarpentry.github.io/shell-novice/data/shell-novice-data.zip" TargetMode="External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2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2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2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2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3" Type="http://schemas.openxmlformats.org/officeDocument/2006/relationships/image" Target="../media/image21.png"/><Relationship Id="rId4" Type="http://schemas.openxmlformats.org/officeDocument/2006/relationships/image" Target="../media/image6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3" Type="http://schemas.openxmlformats.org/officeDocument/2006/relationships/image" Target="../media/image2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</a:p>
          <a:p>
            <a:pPr>
              <a:defRPr sz="5100"/>
            </a:pPr>
            <a:r>
              <a:t>MSiA </a:t>
            </a:r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 Command Line</a:t>
            </a:r>
          </a:p>
        </p:txBody>
      </p:sp>
      <p:sp>
        <p:nvSpPr>
          <p:cNvPr id="121" name="Shape 121"/>
          <p:cNvSpPr/>
          <p:nvPr/>
        </p:nvSpPr>
        <p:spPr>
          <a:xfrm>
            <a:off x="575487" y="7740767"/>
            <a:ext cx="118538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Janna Nugent: janna.nugent@northwestern.edu</a:t>
            </a:r>
          </a:p>
          <a:p>
            <a:pPr/>
            <a:r>
              <a:t>Alper Kinaci: akinaci@northwestern.edu </a:t>
            </a:r>
          </a:p>
          <a:p>
            <a:pPr/>
            <a:r>
              <a:t>Christina Maimone: </a:t>
            </a:r>
            <a:r>
              <a:rPr u="sng">
                <a:hlinkClick r:id="rId2" invalidUrl="" action="" tgtFrame="" tooltip="" history="1" highlightClick="0" endSnd="0"/>
              </a:rPr>
              <a:t>christina.maimone@northwestern.edu</a:t>
            </a:r>
          </a:p>
        </p:txBody>
      </p:sp>
      <p:sp>
        <p:nvSpPr>
          <p:cNvPr id="122" name="Shape 122"/>
          <p:cNvSpPr/>
          <p:nvPr/>
        </p:nvSpPr>
        <p:spPr>
          <a:xfrm>
            <a:off x="1931460" y="5362633"/>
            <a:ext cx="914188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https://github.com/nuitrcs/commandlineworkshop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9-05 at 10.50.05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514344" y="3115177"/>
            <a:ext cx="5975863" cy="35229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9-05 at 11.26.18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63010" y="387208"/>
            <a:ext cx="4244419" cy="4009344"/>
          </a:xfrm>
          <a:prstGeom prst="rect">
            <a:avLst/>
          </a:prstGeom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“Root”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location: the base of the filesystem tree</a:t>
            </a:r>
          </a:p>
          <a:p>
            <a:pPr/>
            <a:r>
              <a:t>/</a:t>
            </a:r>
          </a:p>
          <a:p>
            <a:pPr/>
          </a:p>
          <a:p>
            <a:pPr/>
          </a:p>
          <a:p>
            <a:pPr/>
            <a:r>
              <a:t>a user: the superuser</a:t>
            </a:r>
          </a:p>
        </p:txBody>
      </p:sp>
      <p:pic>
        <p:nvPicPr>
          <p:cNvPr id="159" name="Screen Shot 2017-09-05 at 11.2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9250" y="4627033"/>
            <a:ext cx="28321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17-09-05 at 10.55.14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96965" y="1591667"/>
            <a:ext cx="7010766" cy="657008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Started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Launch Microsoft Remote Desktop 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click on “SSH to app1”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type “mkdir data”, hit return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type “cd data”, hit return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type “wget </a:t>
            </a:r>
            <a:r>
              <a:rPr u="sng">
                <a:hlinkClick r:id="rId2" invalidUrl="" action="" tgtFrame="" tooltip="" history="1" highlightClick="0" endSnd="0"/>
              </a:rPr>
              <a:t>https://swcarpentry.github.io/shell-novice/data/shell-novice-data.zip</a:t>
            </a:r>
            <a:r>
              <a:t>”, hit return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type “unzip shell-novice-data.zip”, hit return</a:t>
            </a:r>
          </a:p>
        </p:txBody>
      </p:sp>
      <p:pic>
        <p:nvPicPr>
          <p:cNvPr id="168" name="Screen Shot 2017-09-07 at 7.05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9790" y="3524250"/>
            <a:ext cx="4140201" cy="27051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9-06 at 10.17.5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71556" y="635000"/>
            <a:ext cx="9048988" cy="5918200"/>
          </a:xfrm>
          <a:prstGeom prst="rect">
            <a:avLst/>
          </a:prstGeom>
        </p:spPr>
      </p:pic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 Pacific Gyre</a:t>
            </a:r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 Pacific Garbage Patch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9-06 at 10.21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920" y="2567361"/>
            <a:ext cx="11428960" cy="461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270000" y="1692923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Navigating Files &amp; Directories</a:t>
            </a:r>
          </a:p>
        </p:txBody>
      </p:sp>
      <p:pic>
        <p:nvPicPr>
          <p:cNvPr id="177" name="Screen Shot 2017-09-07 at 7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50" y="5621192"/>
            <a:ext cx="2857500" cy="25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934784" y="1699841"/>
            <a:ext cx="11135232" cy="6353918"/>
            <a:chOff x="0" y="0"/>
            <a:chExt cx="11135231" cy="6353917"/>
          </a:xfrm>
        </p:grpSpPr>
        <p:pic>
          <p:nvPicPr>
            <p:cNvPr id="179" name="Screen Shot 2017-09-02 at 3.27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0"/>
              <a:ext cx="7797800" cy="565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17-09-02 at 3.35.5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0380" y="2079922"/>
              <a:ext cx="7634852" cy="4273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0" y="3700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462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4843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4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6" name="Shape 186"/>
          <p:cNvSpPr/>
          <p:nvPr/>
        </p:nvSpPr>
        <p:spPr>
          <a:xfrm>
            <a:off x="4489010" y="4998283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7" name="Shape 187"/>
          <p:cNvSpPr/>
          <p:nvPr/>
        </p:nvSpPr>
        <p:spPr>
          <a:xfrm>
            <a:off x="4489010" y="4622554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8" name="Shape 188"/>
          <p:cNvSpPr/>
          <p:nvPr/>
        </p:nvSpPr>
        <p:spPr>
          <a:xfrm>
            <a:off x="4489010" y="4219027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9" name="Shape 189"/>
          <p:cNvSpPr/>
          <p:nvPr/>
        </p:nvSpPr>
        <p:spPr>
          <a:xfrm>
            <a:off x="4489010" y="3827642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92" name="Group 192"/>
          <p:cNvGrpSpPr/>
          <p:nvPr/>
        </p:nvGrpSpPr>
        <p:grpSpPr>
          <a:xfrm>
            <a:off x="-186783" y="5291897"/>
            <a:ext cx="12572416" cy="4276859"/>
            <a:chOff x="0" y="0"/>
            <a:chExt cx="12572414" cy="4276857"/>
          </a:xfrm>
        </p:grpSpPr>
        <p:sp>
          <p:nvSpPr>
            <p:cNvPr id="190" name="Shape 190"/>
            <p:cNvSpPr/>
            <p:nvPr/>
          </p:nvSpPr>
          <p:spPr>
            <a:xfrm>
              <a:off x="4675792" y="66459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0"/>
              <a:ext cx="1872308" cy="5216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93" name="Shape 193"/>
          <p:cNvSpPr/>
          <p:nvPr/>
        </p:nvSpPr>
        <p:spPr>
          <a:xfrm>
            <a:off x="4489010" y="6125471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96" name="Group 196"/>
          <p:cNvGrpSpPr/>
          <p:nvPr/>
        </p:nvGrpSpPr>
        <p:grpSpPr>
          <a:xfrm>
            <a:off x="-442944" y="6034633"/>
            <a:ext cx="12828577" cy="5084007"/>
            <a:chOff x="0" y="0"/>
            <a:chExt cx="12828576" cy="5084005"/>
          </a:xfrm>
        </p:grpSpPr>
        <p:sp>
          <p:nvSpPr>
            <p:cNvPr id="194" name="Shape 194"/>
            <p:cNvSpPr/>
            <p:nvPr/>
          </p:nvSpPr>
          <p:spPr>
            <a:xfrm>
              <a:off x="4931954" y="873607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0" y="0"/>
              <a:ext cx="2044713" cy="5029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-1317623" y="6519939"/>
            <a:ext cx="13703256" cy="5037051"/>
            <a:chOff x="0" y="0"/>
            <a:chExt cx="13703255" cy="5037050"/>
          </a:xfrm>
        </p:grpSpPr>
        <p:sp>
          <p:nvSpPr>
            <p:cNvPr id="197" name="Shape 197"/>
            <p:cNvSpPr/>
            <p:nvPr/>
          </p:nvSpPr>
          <p:spPr>
            <a:xfrm>
              <a:off x="5806633" y="826653"/>
              <a:ext cx="7896623" cy="4210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931212" cy="4156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3276600" y="6931155"/>
            <a:ext cx="15490024" cy="4970254"/>
            <a:chOff x="0" y="0"/>
            <a:chExt cx="15490023" cy="4970253"/>
          </a:xfrm>
        </p:grpSpPr>
        <p:sp>
          <p:nvSpPr>
            <p:cNvPr id="200" name="Shape 200"/>
            <p:cNvSpPr/>
            <p:nvPr/>
          </p:nvSpPr>
          <p:spPr>
            <a:xfrm>
              <a:off x="7593401" y="759855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918724" cy="1303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4"/>
      <p:bldP build="whole" bldLvl="1" animBg="1" rev="0" advAuto="0" spid="188" grpId="2"/>
      <p:bldP build="whole" bldLvl="1" animBg="1" rev="0" advAuto="0" spid="196" grpId="7"/>
      <p:bldP build="whole" bldLvl="1" animBg="1" rev="0" advAuto="0" spid="193" grpId="6"/>
      <p:bldP build="whole" bldLvl="1" animBg="1" rev="0" advAuto="0" spid="187" grpId="3"/>
      <p:bldP build="whole" bldLvl="1" animBg="1" rev="0" advAuto="0" spid="199" grpId="8"/>
      <p:bldP build="whole" bldLvl="1" animBg="1" rev="0" advAuto="0" spid="192" grpId="5"/>
      <p:bldP build="whole" bldLvl="1" animBg="1" rev="0" advAuto="0" spid="189" grpId="1"/>
      <p:bldP build="whole" bldLvl="1" animBg="1" rev="0" advAuto="0" spid="202" grpId="9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7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04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Shape 205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Unix Command Line</a:t>
            </a:r>
          </a:p>
        </p:txBody>
      </p:sp>
      <p:sp>
        <p:nvSpPr>
          <p:cNvPr id="125" name="Shape 12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Bonus vi!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848468" y="3718365"/>
            <a:ext cx="9010034" cy="2252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13" name="Group 213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10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214" name="Screen Shot 2017-09-02 at 3.5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504" y="1314874"/>
            <a:ext cx="79883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797668" y="3228414"/>
            <a:ext cx="9010034" cy="715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Shape 216"/>
          <p:cNvSpPr/>
          <p:nvPr/>
        </p:nvSpPr>
        <p:spPr>
          <a:xfrm>
            <a:off x="1584792" y="2500875"/>
            <a:ext cx="9010034" cy="8301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7" name="Shape 217"/>
          <p:cNvSpPr/>
          <p:nvPr/>
        </p:nvSpPr>
        <p:spPr>
          <a:xfrm>
            <a:off x="1584792" y="1741241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8" name="Shape 218"/>
          <p:cNvSpPr/>
          <p:nvPr/>
        </p:nvSpPr>
        <p:spPr>
          <a:xfrm>
            <a:off x="1797668" y="1283384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19" name="Screen Shot 2017-09-02 at 4.00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01" y="3718365"/>
            <a:ext cx="51816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03806" y="4727607"/>
            <a:ext cx="4126911" cy="400581"/>
          </a:xfrm>
          <a:prstGeom prst="rect">
            <a:avLst/>
          </a:prstGeom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4"/>
      <p:bldP build="whole" bldLvl="1" animBg="1" rev="0" advAuto="0" spid="209" grpId="6"/>
      <p:bldP build="whole" bldLvl="1" animBg="1" rev="0" advAuto="0" spid="218" grpId="1"/>
      <p:bldP build="whole" bldLvl="1" animBg="1" rev="0" advAuto="0" spid="217" grpId="2"/>
      <p:bldP build="whole" bldLvl="1" animBg="1" rev="0" advAuto="0" spid="216" grpId="3"/>
      <p:bldP build="whole" bldLvl="1" animBg="1" rev="0" advAuto="0" spid="220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2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9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235" name="Screen Shot 2017-09-02 at 4.07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4835" y="3394995"/>
            <a:ext cx="51308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9-02 at 4.07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7300" y="3410568"/>
            <a:ext cx="7950200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02 at 4.07.2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653" y="4203701"/>
            <a:ext cx="4940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09-02 at 4.07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109" y="4542944"/>
            <a:ext cx="4432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3"/>
      <p:bldP build="whole" bldLvl="1" animBg="1" rev="0" advAuto="0" spid="238" grpId="4"/>
      <p:bldP build="whole" bldLvl="1" animBg="1" rev="0" advAuto="0" spid="235" grpId="1"/>
      <p:bldP build="whole" bldLvl="1" animBg="1" rev="0" advAuto="0" spid="236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7-09-02 at 4.1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3333750"/>
            <a:ext cx="83185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7-09-02 at 4.11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872" y="4154466"/>
            <a:ext cx="8204578" cy="2181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7-09-06 at 10.3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295400"/>
            <a:ext cx="123698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With Files &amp; Directories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Good Names for Files &amp; Directories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952500" y="2115851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Don’t use whitespace (“my work”)</a:t>
            </a:r>
          </a:p>
          <a:p>
            <a:pPr/>
            <a:r>
              <a:t>Don’t begin the name with a dash “-”</a:t>
            </a:r>
          </a:p>
          <a:p>
            <a:pPr/>
            <a:r>
              <a:t>Don’t begin the name with a “.” unless you mean it</a:t>
            </a:r>
          </a:p>
          <a:p>
            <a:pPr/>
            <a:r>
              <a:t>Use letters, numbers, “-”, “.”, “_”</a:t>
            </a:r>
          </a:p>
        </p:txBody>
      </p:sp>
      <p:sp>
        <p:nvSpPr>
          <p:cNvPr id="249" name="Shape 249"/>
          <p:cNvSpPr/>
          <p:nvPr/>
        </p:nvSpPr>
        <p:spPr>
          <a:xfrm>
            <a:off x="943533" y="8225418"/>
            <a:ext cx="111177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t>If you need to use a filename with special characters,</a:t>
            </a:r>
          </a:p>
          <a:p>
            <a:pPr>
              <a:defRPr i="1"/>
            </a:pPr>
            <a:r>
              <a:t>surround the name in quotes (“- a bad name !”)</a:t>
            </a:r>
          </a:p>
        </p:txBody>
      </p:sp>
      <p:sp>
        <p:nvSpPr>
          <p:cNvPr id="250" name="Shape 250"/>
          <p:cNvSpPr/>
          <p:nvPr/>
        </p:nvSpPr>
        <p:spPr>
          <a:xfrm>
            <a:off x="695372" y="8187318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1" name="Shape 251"/>
          <p:cNvSpPr/>
          <p:nvPr/>
        </p:nvSpPr>
        <p:spPr>
          <a:xfrm>
            <a:off x="408610" y="6614937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408610" y="5255433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3" name="Shape 253"/>
          <p:cNvSpPr/>
          <p:nvPr/>
        </p:nvSpPr>
        <p:spPr>
          <a:xfrm>
            <a:off x="408610" y="4457022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4" name="Shape 254"/>
          <p:cNvSpPr/>
          <p:nvPr/>
        </p:nvSpPr>
        <p:spPr>
          <a:xfrm>
            <a:off x="408610" y="3239294"/>
            <a:ext cx="11614057" cy="8395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4" grpId="1"/>
      <p:bldP build="whole" bldLvl="1" animBg="1" rev="0" advAuto="0" spid="251" grpId="4"/>
      <p:bldP build="whole" bldLvl="1" animBg="1" rev="0" advAuto="0" spid="250" grpId="5"/>
      <p:bldP build="whole" bldLvl="1" animBg="1" rev="0" advAuto="0" spid="252" grpId="3"/>
      <p:bldP build="whole" bldLvl="1" animBg="1" rev="0" advAuto="0" spid="253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7-09-02 at 4.35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5" t="0" r="5565" b="0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editor: nano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type “nano &lt;filename&gt;” </a:t>
            </a:r>
            <a:r>
              <a:t>this will open the named file for editing or create it if it doesn’t exist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7-09-02 at 4.35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5" t="0" r="5565" b="0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editor: vi/vim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On command line: “vi test.txt”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You land in command mode 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with arrow keys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 insert mode: “esc”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save: “:w”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exit: “:q”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7-09-06 at 10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27" y="199234"/>
            <a:ext cx="12395346" cy="511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9-06 at 10.5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5" y="6050761"/>
            <a:ext cx="11535770" cy="308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430071" y="821304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7" name="Shape 267"/>
          <p:cNvSpPr/>
          <p:nvPr/>
        </p:nvSpPr>
        <p:spPr>
          <a:xfrm>
            <a:off x="430071" y="741401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8" name="Shape 268"/>
          <p:cNvSpPr/>
          <p:nvPr/>
        </p:nvSpPr>
        <p:spPr>
          <a:xfrm>
            <a:off x="430071" y="6958509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9" name="Shape 269"/>
          <p:cNvSpPr/>
          <p:nvPr/>
        </p:nvSpPr>
        <p:spPr>
          <a:xfrm>
            <a:off x="430071" y="6016858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2"/>
      <p:bldP build="whole" bldLvl="1" animBg="1" rev="0" advAuto="0" spid="266" grpId="4"/>
      <p:bldP build="whole" bldLvl="1" animBg="1" rev="0" advAuto="0" spid="269" grpId="1"/>
      <p:bldP build="whole" bldLvl="1" animBg="1" rev="0" advAuto="0" spid="267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05 at 12.37.3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069" r="0" b="6069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sp>
        <p:nvSpPr>
          <p:cNvPr id="128" name="Shape 128"/>
          <p:cNvSpPr/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Designed for ease of use: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7-09-06 at 11.0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8" y="811638"/>
            <a:ext cx="11305304" cy="813032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03616" y="7443161"/>
            <a:ext cx="787674" cy="570460"/>
          </a:xfrm>
          <a:prstGeom prst="rightArrow">
            <a:avLst>
              <a:gd name="adj1" fmla="val 32000"/>
              <a:gd name="adj2" fmla="val 8836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7-09-06 at 11.02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875247"/>
            <a:ext cx="10414000" cy="631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087886" y="7930200"/>
            <a:ext cx="10829027" cy="1270001"/>
            <a:chOff x="0" y="0"/>
            <a:chExt cx="10829025" cy="1270000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0829026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76" name="Screen Shot 2017-09-06 at 11.04.0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213" y="209550"/>
              <a:ext cx="10388601" cy="85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9-06 at 11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511572"/>
            <a:ext cx="10541000" cy="5816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1072950" y="6616620"/>
            <a:ext cx="10858899" cy="3059812"/>
            <a:chOff x="0" y="0"/>
            <a:chExt cx="10858897" cy="305981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0858898" cy="305981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81" name="Screen Shot 2017-09-06 at 11.06.4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799" y="139255"/>
              <a:ext cx="10401301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06 at 11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71" y="3263560"/>
            <a:ext cx="11849458" cy="322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17-09-06 at 11.0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95" y="2821752"/>
            <a:ext cx="12315810" cy="411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Pipes &amp; Filters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7-09-06 at 11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66" y="818349"/>
            <a:ext cx="12479506" cy="421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7-09-06 at 11.1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609" y="5983081"/>
            <a:ext cx="11352420" cy="189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833975" y="7393291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3" name="Shape 293"/>
          <p:cNvSpPr/>
          <p:nvPr/>
        </p:nvSpPr>
        <p:spPr>
          <a:xfrm>
            <a:off x="946039" y="6922851"/>
            <a:ext cx="11455689" cy="493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4" name="Shape 294"/>
          <p:cNvSpPr/>
          <p:nvPr/>
        </p:nvSpPr>
        <p:spPr>
          <a:xfrm>
            <a:off x="946039" y="6474773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5" name="Shape 295"/>
          <p:cNvSpPr/>
          <p:nvPr/>
        </p:nvSpPr>
        <p:spPr>
          <a:xfrm>
            <a:off x="946039" y="6019084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2"/>
      <p:bldP build="whole" bldLvl="1" animBg="1" rev="0" advAuto="0" spid="295" grpId="1"/>
      <p:bldP build="whole" bldLvl="1" animBg="1" rev="0" advAuto="0" spid="293" grpId="3"/>
      <p:bldP build="whole" bldLvl="1" animBg="1" rev="0" advAuto="0" spid="292" grpId="4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9-04 at 10.19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19" y="2774040"/>
            <a:ext cx="9420362" cy="4205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9-04 at 10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8" y="3691228"/>
            <a:ext cx="12610704" cy="237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270000" y="334433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14095">
              <a:defRPr sz="7040"/>
            </a:lvl1pPr>
          </a:lstStyle>
          <a:p>
            <a:pPr/>
            <a:r>
              <a:t>Designed for ease of use:</a:t>
            </a:r>
          </a:p>
        </p:txBody>
      </p:sp>
      <p:pic>
        <p:nvPicPr>
          <p:cNvPr id="131" name="Screen Shot 2017-09-05 at 12.42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777" r="0" b="7777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pic>
        <p:nvPicPr>
          <p:cNvPr id="132" name="Screen Shot 2017-09-05 at 11.25.04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612900" y="3490198"/>
            <a:ext cx="9779000" cy="379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/>
          <a:p>
            <a:pPr/>
            <a:r>
              <a:t>Designed for power</a:t>
            </a:r>
          </a:p>
        </p:txBody>
      </p:sp>
      <p:sp>
        <p:nvSpPr>
          <p:cNvPr id="134" name="Shape 134"/>
          <p:cNvSpPr/>
          <p:nvPr/>
        </p:nvSpPr>
        <p:spPr>
          <a:xfrm>
            <a:off x="4970828" y="330200"/>
            <a:ext cx="306314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5"/>
      <p:bldP build="whole" bldLvl="1" animBg="1" rev="0" advAuto="0" spid="130" grpId="2"/>
      <p:bldP build="whole" bldLvl="1" animBg="1" rev="0" advAuto="0" spid="134" grpId="1"/>
      <p:bldP build="whole" bldLvl="1" animBg="1" rev="0" advAuto="0" spid="134" grpId="3"/>
      <p:bldP build="whole" bldLvl="1" animBg="1" rev="0" advAuto="0" spid="133" grpId="4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 Shot 2017-09-06 at 11.1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3200"/>
            <a:ext cx="10769600" cy="934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7-09-06 at 11.16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79" y="3077622"/>
            <a:ext cx="12207642" cy="359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17-09-06 at 11.1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9" y="736632"/>
            <a:ext cx="12276943" cy="401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7-09-06 at 11.17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8" y="6889038"/>
            <a:ext cx="12276944" cy="1534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251472" y="6556876"/>
            <a:ext cx="12501856" cy="1883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7-09-06 at 11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9" y="140757"/>
            <a:ext cx="10530922" cy="8044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315"/>
          <p:cNvGrpSpPr/>
          <p:nvPr/>
        </p:nvGrpSpPr>
        <p:grpSpPr>
          <a:xfrm>
            <a:off x="830328" y="8382654"/>
            <a:ext cx="11344144" cy="1270001"/>
            <a:chOff x="0" y="0"/>
            <a:chExt cx="11344142" cy="1270000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1344143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4" name="Screen Shot 2017-09-06 at 11.19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2371" y="184150"/>
              <a:ext cx="10439401" cy="90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creen Shot 2017-09-06 at 11.2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3" y="1026315"/>
            <a:ext cx="12132254" cy="770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7-09-06 at 11.2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0" y="2407559"/>
            <a:ext cx="12494060" cy="49384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768670" y="5737367"/>
            <a:ext cx="1235045" cy="64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56" y="14256"/>
                </a:moveTo>
                <a:lnTo>
                  <a:pt x="7256" y="21600"/>
                </a:lnTo>
                <a:lnTo>
                  <a:pt x="0" y="10800"/>
                </a:lnTo>
                <a:lnTo>
                  <a:pt x="7256" y="0"/>
                </a:lnTo>
                <a:lnTo>
                  <a:pt x="725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creen Shot 2017-09-06 at 11.24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4" y="212316"/>
            <a:ext cx="11900912" cy="808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8272534" y="7280863"/>
            <a:ext cx="1087377" cy="4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8" y="14256"/>
                </a:moveTo>
                <a:lnTo>
                  <a:pt x="7778" y="21600"/>
                </a:lnTo>
                <a:lnTo>
                  <a:pt x="0" y="10800"/>
                </a:lnTo>
                <a:lnTo>
                  <a:pt x="7778" y="0"/>
                </a:lnTo>
                <a:lnTo>
                  <a:pt x="77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17-09-06 at 11.2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01" y="1326495"/>
            <a:ext cx="12008798" cy="710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creen Shot 2017-09-05 at 1.09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12530"/>
            <a:ext cx="13004801" cy="63122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3322002" y="770466"/>
            <a:ext cx="63607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What did the loop do?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creen Shot 2017-09-06 at 11.43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869" y="491723"/>
            <a:ext cx="11777062" cy="877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creen Shot 2017-09-06 at 11.44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656" y="940250"/>
            <a:ext cx="11865488" cy="78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210675" y="6924135"/>
            <a:ext cx="735807" cy="506983"/>
          </a:xfrm>
          <a:prstGeom prst="rightArrow">
            <a:avLst>
              <a:gd name="adj1" fmla="val 32000"/>
              <a:gd name="adj2" fmla="val 9288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creen Shot 2017-09-06 at 11.46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70" y="1108912"/>
            <a:ext cx="12071460" cy="7535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72342" y="5996238"/>
            <a:ext cx="679972" cy="478977"/>
          </a:xfrm>
          <a:prstGeom prst="rightArrow">
            <a:avLst>
              <a:gd name="adj1" fmla="val 32000"/>
              <a:gd name="adj2" fmla="val 9085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creen Shot 2017-09-06 at 11.4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3" y="2022876"/>
            <a:ext cx="12524734" cy="57078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48655" y="7125188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creen Shot 2017-09-06 at 11.49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094" y="2355688"/>
            <a:ext cx="12278612" cy="5042224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108399" y="6453069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creen Shot 2017-09-06 at 11.5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79" y="813130"/>
            <a:ext cx="12345642" cy="56487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326152" y="6825724"/>
            <a:ext cx="12352497" cy="2505836"/>
            <a:chOff x="0" y="0"/>
            <a:chExt cx="12352496" cy="2505835"/>
          </a:xfrm>
        </p:grpSpPr>
        <p:sp>
          <p:nvSpPr>
            <p:cNvPr id="347" name="Shape 347"/>
            <p:cNvSpPr/>
            <p:nvPr/>
          </p:nvSpPr>
          <p:spPr>
            <a:xfrm>
              <a:off x="0" y="0"/>
              <a:ext cx="12352497" cy="2505836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48" name="Screen Shot 2017-09-06 at 11.52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5784" y="176158"/>
              <a:ext cx="11900928" cy="208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creen Shot 2017-09-06 at 11.5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687" y="1606567"/>
            <a:ext cx="12533426" cy="654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Shell Scripts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 Shot 2017-09-07 at 12.05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41" y="289838"/>
            <a:ext cx="11729118" cy="744135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52754" y="6377644"/>
            <a:ext cx="801152" cy="478394"/>
          </a:xfrm>
          <a:prstGeom prst="rightArrow">
            <a:avLst>
              <a:gd name="adj1" fmla="val 32000"/>
              <a:gd name="adj2" fmla="val 10717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creen Shot 2017-09-07 at 12.08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01" y="-188469"/>
            <a:ext cx="11996998" cy="714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7-09-07 at 12.09.1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6450" y="7241913"/>
            <a:ext cx="6311900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503407" y="376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  <p:pic>
        <p:nvPicPr>
          <p:cNvPr id="140" name="Screen Shot 2017-09-07 at 7.0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5883" y="2070074"/>
            <a:ext cx="4933034" cy="561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 Shot 2017-09-07 at 7.20.1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950" y="1511300"/>
            <a:ext cx="8216900" cy="673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creen Shot 2017-09-07 at 12.10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018" y="758225"/>
            <a:ext cx="12196764" cy="8237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258984" y="4548031"/>
            <a:ext cx="12486832" cy="50444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1"/>
      <p:bldP build="whole" bldLvl="1" animBg="1" rev="0" advAuto="0" spid="362" grpId="2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creen Shot 2017-09-07 at 12.12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92" y="2535209"/>
            <a:ext cx="12257216" cy="468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Things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creen Shot 2017-09-07 at 12.14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748" y="1267618"/>
            <a:ext cx="8385304" cy="7218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7-09-07 at 12.1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176" y="1511239"/>
            <a:ext cx="11838448" cy="6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17500" y="6045200"/>
            <a:ext cx="12369800" cy="2222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17-09-07 at 12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13" y="2112357"/>
            <a:ext cx="12114974" cy="55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27000" y="4559300"/>
            <a:ext cx="12750800" cy="30319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 Shot 2017-09-07 at 12.18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987" y="2786806"/>
            <a:ext cx="12124826" cy="417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</a:p>
          <a:p>
            <a:pPr>
              <a:defRPr sz="5100"/>
            </a:pPr>
            <a:r>
              <a:t>MSiA </a:t>
            </a:r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379" name="Shape 379"/>
          <p:cNvSpPr/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 Command 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575487" y="7740767"/>
            <a:ext cx="118538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Janna Nugent: janna.nugent@northwestern.edu</a:t>
            </a:r>
          </a:p>
          <a:p>
            <a:pPr/>
            <a:r>
              <a:t>Alper Kinaci: akinaci@northwestern.edu </a:t>
            </a:r>
          </a:p>
          <a:p>
            <a:pPr/>
            <a:r>
              <a:t>Christina Maimone: </a:t>
            </a:r>
            <a:r>
              <a:rPr u="sng">
                <a:hlinkClick r:id="rId2" invalidUrl="" action="" tgtFrame="" tooltip="" history="1" highlightClick="0" endSnd="0"/>
              </a:rPr>
              <a:t>christina.maimone@northwestern.edu</a:t>
            </a:r>
          </a:p>
        </p:txBody>
      </p:sp>
      <p:sp>
        <p:nvSpPr>
          <p:cNvPr id="381" name="Shape 381"/>
          <p:cNvSpPr/>
          <p:nvPr/>
        </p:nvSpPr>
        <p:spPr>
          <a:xfrm>
            <a:off x="1931460" y="5362633"/>
            <a:ext cx="914188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https://github.com/nuitrcs/commandlineworkshop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7-09-07 at 7.24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563" y="3965901"/>
            <a:ext cx="7983674" cy="395742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438474" y="1549341"/>
            <a:ext cx="61278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looking around at files in Unix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014812" y="444499"/>
            <a:ext cx="4975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Unix Command Line</a:t>
            </a:r>
          </a:p>
        </p:txBody>
      </p:sp>
      <p:sp>
        <p:nvSpPr>
          <p:cNvPr id="147" name="Shape 147"/>
          <p:cNvSpPr/>
          <p:nvPr/>
        </p:nvSpPr>
        <p:spPr>
          <a:xfrm>
            <a:off x="3053511" y="1560306"/>
            <a:ext cx="6897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/Users/jnugent/pipelines/RNAseq</a:t>
            </a:r>
          </a:p>
        </p:txBody>
      </p:sp>
      <p:pic>
        <p:nvPicPr>
          <p:cNvPr id="148" name="Screen Shot 2017-09-07 at 7.09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2269794"/>
            <a:ext cx="4572000" cy="697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4014812" y="444499"/>
            <a:ext cx="4975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Unix Command Line</a:t>
            </a:r>
          </a:p>
        </p:txBody>
      </p:sp>
      <p:sp>
        <p:nvSpPr>
          <p:cNvPr id="151" name="Shape 151"/>
          <p:cNvSpPr/>
          <p:nvPr/>
        </p:nvSpPr>
        <p:spPr>
          <a:xfrm>
            <a:off x="3968140" y="1560306"/>
            <a:ext cx="50685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/Users/jnugent/pipelines</a:t>
            </a:r>
          </a:p>
        </p:txBody>
      </p:sp>
      <p:pic>
        <p:nvPicPr>
          <p:cNvPr id="152" name="Screen Shot 2017-09-07 at 7.10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3118" y="3328424"/>
            <a:ext cx="7018564" cy="488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